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80" r:id="rId3"/>
    <p:sldId id="257" r:id="rId4"/>
    <p:sldId id="281" r:id="rId6"/>
    <p:sldId id="282" r:id="rId7"/>
    <p:sldId id="261" r:id="rId8"/>
    <p:sldId id="262" r:id="rId9"/>
    <p:sldId id="263" r:id="rId10"/>
    <p:sldId id="264" r:id="rId11"/>
    <p:sldId id="269" r:id="rId12"/>
    <p:sldId id="270" r:id="rId13"/>
    <p:sldId id="271" r:id="rId14"/>
    <p:sldId id="272" r:id="rId15"/>
    <p:sldId id="273" r:id="rId16"/>
    <p:sldId id="274" r:id="rId17"/>
    <p:sldId id="275" r:id="rId18"/>
    <p:sldId id="276" r:id="rId19"/>
    <p:sldId id="278" r:id="rId20"/>
  </p:sldIdLst>
  <p:sldSz cx="9144000" cy="5143500"/>
  <p:notesSz cx="6858000" cy="9144000"/>
  <p:embeddedFontLst>
    <p:embeddedFont>
      <p:font typeface="SimSun" panose="02010600030101010101" pitchFamily="2" charset="-122"/>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60"/>
        <p:cNvGrpSpPr/>
        <p:nvPr/>
      </p:nvGrpSpPr>
      <p:grpSpPr>
        <a:xfrm>
          <a:off x="0" y="0"/>
          <a:ext cx="0" cy="0"/>
          <a:chOff x="0" y="0"/>
          <a:chExt cx="0" cy="0"/>
        </a:xfrm>
      </p:grpSpPr>
      <p:sp>
        <p:nvSpPr>
          <p:cNvPr id="61" name="Google Shape;61;g1a9a0aa8029_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a9a0aa8029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1a9a0aa8029_0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a9a0aa8029_0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1a9a0aa8029_0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a9a0aa8029_0_1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1a9a0aa8029_0_1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a9a0aa8029_0_1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1a9a0aa8029_0_1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a9a0aa8029_0_1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1a9a0aa8029_0_1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a9a0aa8029_0_1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g1a9a0aa8029_0_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a9a0aa8029_0_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90"/>
        <p:cNvGrpSpPr/>
        <p:nvPr/>
      </p:nvGrpSpPr>
      <p:grpSpPr>
        <a:xfrm>
          <a:off x="0" y="0"/>
          <a:ext cx="0" cy="0"/>
          <a:chOff x="0" y="0"/>
          <a:chExt cx="0" cy="0"/>
        </a:xfrm>
      </p:grpSpPr>
      <p:sp>
        <p:nvSpPr>
          <p:cNvPr id="91" name="Google Shape;91;g1a9a0aa8029_0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a9a0aa8029_0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g1a9a0aa8029_0_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a9a0aa8029_0_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g1a9a0aa8029_0_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a9a0aa8029_0_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1a9a0aa8029_0_1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a9a0aa8029_0_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g1a9a0aa8029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a9a0aa8029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1a9a0aa8029_0_1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a9a0aa8029_0_1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1a9a0aa8029_0_1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a9a0aa8029_0_1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9156700" cy="5143500"/>
          </a:xfrm>
          <a:prstGeom prst="rect">
            <a:avLst/>
          </a:prstGeom>
          <a:noFill/>
          <a:ln w="9525">
            <a:noFill/>
          </a:ln>
        </p:spPr>
      </p:pic>
      <p:sp>
        <p:nvSpPr>
          <p:cNvPr id="2051" name="Rectangle 3"/>
          <p:cNvSpPr>
            <a:spLocks noGrp="1" noChangeArrowheads="1"/>
          </p:cNvSpPr>
          <p:nvPr>
            <p:ph type="ctrTitle"/>
          </p:nvPr>
        </p:nvSpPr>
        <p:spPr>
          <a:xfrm>
            <a:off x="468313" y="897731"/>
            <a:ext cx="8207375" cy="812006"/>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1816894"/>
            <a:ext cx="8212138" cy="131445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445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2875"/>
            <a:ext cx="6019800" cy="44529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1878806"/>
            <a:ext cx="3868737"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2.jpeg"/><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34"/>
          <a:stretch>
            <a:fillRect/>
          </a:stretch>
        </p:blipFill>
        <p:spPr>
          <a:xfrm>
            <a:off x="0" y="0"/>
            <a:ext cx="9156700" cy="5143500"/>
          </a:xfrm>
          <a:prstGeom prst="rect">
            <a:avLst/>
          </a:prstGeom>
          <a:noFill/>
          <a:ln w="9525">
            <a:noFill/>
          </a:ln>
        </p:spPr>
      </p:pic>
      <p:sp>
        <p:nvSpPr>
          <p:cNvPr id="1027" name="Rectangle 3"/>
          <p:cNvSpPr>
            <a:spLocks noGrp="1"/>
          </p:cNvSpPr>
          <p:nvPr>
            <p:ph type="title"/>
          </p:nvPr>
        </p:nvSpPr>
        <p:spPr>
          <a:xfrm>
            <a:off x="457200" y="142875"/>
            <a:ext cx="8229600" cy="43696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881063"/>
            <a:ext cx="8229600" cy="371475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lvl="0" indent="0" algn="r" rtl="0">
              <a:spcBef>
                <a:spcPts val="0"/>
              </a:spcBef>
              <a:spcAft>
                <a:spcPts val="0"/>
              </a:spcAft>
              <a:buNone/>
            </a:pPr>
            <a:fld id="{00000000-1234-1234-1234-123412341234}" type="slidenum">
              <a:rPr lang="en-GB"/>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noChangeArrowheads="1"/>
          </p:cNvSpPr>
          <p:nvPr>
            <p:ph type="ctrTitle"/>
          </p:nvPr>
        </p:nvSpPr>
        <p:spPr>
          <a:xfrm>
            <a:off x="467678" y="1346041"/>
            <a:ext cx="8207375" cy="812006"/>
          </a:xfrm>
        </p:spPr>
        <p:txBody>
          <a:bodyPr/>
          <a:p>
            <a:r>
              <a:rPr lang="en-US" sz="6000">
                <a:latin typeface="Times New Roman" panose="02020603050405020304" charset="0"/>
                <a:cs typeface="Times New Roman" panose="02020603050405020304" charset="0"/>
              </a:rPr>
              <a:t>Modern Agriculture</a:t>
            </a:r>
            <a:endParaRPr lang="en-US" sz="6000">
              <a:latin typeface="Times New Roman" panose="02020603050405020304" charset="0"/>
              <a:cs typeface="Times New Roman" panose="02020603050405020304" charset="0"/>
            </a:endParaRPr>
          </a:p>
        </p:txBody>
      </p:sp>
      <p:sp>
        <p:nvSpPr>
          <p:cNvPr id="3" name="Text Box 2"/>
          <p:cNvSpPr txBox="1"/>
          <p:nvPr/>
        </p:nvSpPr>
        <p:spPr>
          <a:xfrm>
            <a:off x="6442075" y="3741420"/>
            <a:ext cx="3606165" cy="953135"/>
          </a:xfrm>
          <a:prstGeom prst="rect">
            <a:avLst/>
          </a:prstGeom>
          <a:noFill/>
        </p:spPr>
        <p:txBody>
          <a:bodyPr wrap="square" rtlCol="0">
            <a:spAutoFit/>
          </a:bodyPr>
          <a:p>
            <a:r>
              <a:rPr lang="en-US"/>
              <a:t>Srivalli Doppalapudi</a:t>
            </a:r>
            <a:endParaRPr lang="en-US"/>
          </a:p>
          <a:p>
            <a:r>
              <a:rPr lang="en-US"/>
              <a:t>Rohit Reddy Dyapa</a:t>
            </a:r>
            <a:endParaRPr lang="en-US"/>
          </a:p>
          <a:p>
            <a:r>
              <a:rPr lang="en-US"/>
              <a:t>Pavani Sri Padarthi</a:t>
            </a:r>
            <a:endParaRPr lang="en-US"/>
          </a:p>
          <a:p>
            <a:r>
              <a:rPr lang="en-US"/>
              <a:t>Gayatri Chenna</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29646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View Machinery Provider</a:t>
            </a:r>
            <a:endParaRPr lang="en-GB">
              <a:latin typeface="Times New Roman" panose="02020603050405020304" charset="0"/>
              <a:cs typeface="Times New Roman" panose="02020603050405020304" charset="0"/>
            </a:endParaRPr>
          </a:p>
        </p:txBody>
      </p:sp>
      <p:sp>
        <p:nvSpPr>
          <p:cNvPr id="143" name="Google Shape;143;p27"/>
          <p:cNvSpPr txBox="1"/>
          <p:nvPr>
            <p:ph type="body" idx="1"/>
          </p:nvPr>
        </p:nvSpPr>
        <p:spPr>
          <a:xfrm>
            <a:off x="311785" y="1171575"/>
            <a:ext cx="7242810" cy="360108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44" name="Google Shape;144;p27"/>
          <p:cNvPicPr preferRelativeResize="0"/>
          <p:nvPr/>
        </p:nvPicPr>
        <p:blipFill>
          <a:blip r:embed="rId1"/>
          <a:stretch>
            <a:fillRect/>
          </a:stretch>
        </p:blipFill>
        <p:spPr>
          <a:xfrm>
            <a:off x="311785" y="1171575"/>
            <a:ext cx="7242810" cy="36010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View Labour Provider</a:t>
            </a:r>
            <a:endParaRPr lang="en-GB">
              <a:latin typeface="Times New Roman" panose="02020603050405020304" charset="0"/>
              <a:cs typeface="Times New Roman" panose="02020603050405020304" charset="0"/>
            </a:endParaRPr>
          </a:p>
        </p:txBody>
      </p:sp>
      <p:sp>
        <p:nvSpPr>
          <p:cNvPr id="150" name="Google Shape;150;p28"/>
          <p:cNvSpPr txBox="1"/>
          <p:nvPr>
            <p:ph type="body" idx="1"/>
          </p:nvPr>
        </p:nvSpPr>
        <p:spPr>
          <a:xfrm>
            <a:off x="311785" y="1171575"/>
            <a:ext cx="7407910" cy="319341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51" name="Google Shape;151;p28"/>
          <p:cNvPicPr preferRelativeResize="0"/>
          <p:nvPr/>
        </p:nvPicPr>
        <p:blipFill>
          <a:blip r:embed="rId1"/>
          <a:stretch>
            <a:fillRect/>
          </a:stretch>
        </p:blipFill>
        <p:spPr>
          <a:xfrm>
            <a:off x="265430" y="1171575"/>
            <a:ext cx="7453630" cy="31927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Machinery Provider Login</a:t>
            </a:r>
            <a:endParaRPr lang="en-GB">
              <a:latin typeface="Times New Roman" panose="02020603050405020304" charset="0"/>
              <a:cs typeface="Times New Roman" panose="02020603050405020304" charset="0"/>
            </a:endParaRPr>
          </a:p>
        </p:txBody>
      </p:sp>
      <p:sp>
        <p:nvSpPr>
          <p:cNvPr id="157" name="Google Shape;157;p29"/>
          <p:cNvSpPr txBox="1"/>
          <p:nvPr>
            <p:ph type="body" idx="1"/>
          </p:nvPr>
        </p:nvSpPr>
        <p:spPr>
          <a:xfrm>
            <a:off x="311785" y="1214755"/>
            <a:ext cx="7234555" cy="339661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58" name="Google Shape;158;p29"/>
          <p:cNvPicPr preferRelativeResize="0"/>
          <p:nvPr/>
        </p:nvPicPr>
        <p:blipFill>
          <a:blip r:embed="rId1"/>
          <a:stretch>
            <a:fillRect/>
          </a:stretch>
        </p:blipFill>
        <p:spPr>
          <a:xfrm>
            <a:off x="311785" y="1214755"/>
            <a:ext cx="7234555" cy="3397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Add Driver</a:t>
            </a:r>
            <a:endParaRPr lang="en-GB">
              <a:latin typeface="Times New Roman" panose="02020603050405020304" charset="0"/>
              <a:cs typeface="Times New Roman" panose="02020603050405020304" charset="0"/>
            </a:endParaRPr>
          </a:p>
        </p:txBody>
      </p:sp>
      <p:sp>
        <p:nvSpPr>
          <p:cNvPr id="164" name="Google Shape;164;p30"/>
          <p:cNvSpPr txBox="1"/>
          <p:nvPr>
            <p:ph type="body" idx="1"/>
          </p:nvPr>
        </p:nvSpPr>
        <p:spPr>
          <a:xfrm>
            <a:off x="372110" y="1171575"/>
            <a:ext cx="7010400" cy="378333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65" name="Google Shape;165;p30"/>
          <p:cNvPicPr preferRelativeResize="0"/>
          <p:nvPr/>
        </p:nvPicPr>
        <p:blipFill>
          <a:blip r:embed="rId1"/>
          <a:stretch>
            <a:fillRect/>
          </a:stretch>
        </p:blipFill>
        <p:spPr>
          <a:xfrm>
            <a:off x="371475" y="1175385"/>
            <a:ext cx="7010400" cy="37795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Add Machinery</a:t>
            </a:r>
            <a:endParaRPr lang="en-GB">
              <a:latin typeface="Times New Roman" panose="02020603050405020304" charset="0"/>
              <a:cs typeface="Times New Roman" panose="02020603050405020304" charset="0"/>
            </a:endParaRPr>
          </a:p>
        </p:txBody>
      </p:sp>
      <p:sp>
        <p:nvSpPr>
          <p:cNvPr id="171" name="Google Shape;171;p31"/>
          <p:cNvSpPr txBox="1"/>
          <p:nvPr>
            <p:ph type="body" idx="1"/>
          </p:nvPr>
        </p:nvSpPr>
        <p:spPr>
          <a:xfrm>
            <a:off x="311785" y="1057910"/>
            <a:ext cx="7474585" cy="392239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72" name="Google Shape;172;p31"/>
          <p:cNvPicPr preferRelativeResize="0"/>
          <p:nvPr/>
        </p:nvPicPr>
        <p:blipFill>
          <a:blip r:embed="rId1"/>
          <a:stretch>
            <a:fillRect/>
          </a:stretch>
        </p:blipFill>
        <p:spPr>
          <a:xfrm>
            <a:off x="312420" y="1057910"/>
            <a:ext cx="7473950" cy="39230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Labour Provider Login</a:t>
            </a:r>
            <a:endParaRPr lang="en-GB">
              <a:latin typeface="Times New Roman" panose="02020603050405020304" charset="0"/>
              <a:cs typeface="Times New Roman" panose="02020603050405020304" charset="0"/>
            </a:endParaRPr>
          </a:p>
        </p:txBody>
      </p:sp>
      <p:sp>
        <p:nvSpPr>
          <p:cNvPr id="178" name="Google Shape;178;p32"/>
          <p:cNvSpPr txBox="1"/>
          <p:nvPr>
            <p:ph type="body" idx="1"/>
          </p:nvPr>
        </p:nvSpPr>
        <p:spPr>
          <a:xfrm>
            <a:off x="418465" y="1057910"/>
            <a:ext cx="7107555" cy="381571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79" name="Google Shape;179;p32"/>
          <p:cNvPicPr preferRelativeResize="0"/>
          <p:nvPr/>
        </p:nvPicPr>
        <p:blipFill>
          <a:blip r:embed="rId1"/>
          <a:stretch>
            <a:fillRect/>
          </a:stretch>
        </p:blipFill>
        <p:spPr>
          <a:xfrm>
            <a:off x="417830" y="1057910"/>
            <a:ext cx="7108190" cy="38157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Farmer Login</a:t>
            </a:r>
            <a:endParaRPr lang="en-GB"/>
          </a:p>
        </p:txBody>
      </p:sp>
      <p:sp>
        <p:nvSpPr>
          <p:cNvPr id="185" name="Google Shape;185;p33"/>
          <p:cNvSpPr txBox="1"/>
          <p:nvPr>
            <p:ph type="body" idx="1"/>
          </p:nvPr>
        </p:nvSpPr>
        <p:spPr>
          <a:xfrm>
            <a:off x="311785" y="1205865"/>
            <a:ext cx="7244080" cy="339725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86" name="Google Shape;186;p33"/>
          <p:cNvPicPr preferRelativeResize="0"/>
          <p:nvPr/>
        </p:nvPicPr>
        <p:blipFill>
          <a:blip r:embed="rId1"/>
          <a:stretch>
            <a:fillRect/>
          </a:stretch>
        </p:blipFill>
        <p:spPr>
          <a:xfrm>
            <a:off x="311785" y="1205230"/>
            <a:ext cx="7244080" cy="3397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199" name="Google Shape;199;p35"/>
          <p:cNvSpPr txBox="1"/>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200" name="Google Shape;200;p35"/>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Overview</a:t>
            </a:r>
            <a:endParaRPr lang="en-US" altLang="en-GB">
              <a:latin typeface="Times New Roman" panose="02020603050405020304" charset="0"/>
              <a:cs typeface="Times New Roman" panose="02020603050405020304" charset="0"/>
            </a:endParaRPr>
          </a:p>
        </p:txBody>
      </p:sp>
      <p:sp>
        <p:nvSpPr>
          <p:cNvPr id="65" name="Google Shape;65;p14"/>
          <p:cNvSpPr txBox="1"/>
          <p:nvPr>
            <p:ph type="body" idx="1"/>
          </p:nvPr>
        </p:nvSpPr>
        <p:spPr>
          <a:xfrm>
            <a:off x="311785" y="1171575"/>
            <a:ext cx="7499985" cy="3397250"/>
          </a:xfrm>
          <a:prstGeom prst="rect">
            <a:avLst/>
          </a:prstGeom>
        </p:spPr>
        <p:txBody>
          <a:bodyPr spcFirstLastPara="1" wrap="square" lIns="91425" tIns="91425" rIns="91425" bIns="91425" anchor="t" anchorCtr="0">
            <a:normAutofit lnSpcReduction="20000"/>
          </a:bodyPr>
          <a:lstStyle/>
          <a:p>
            <a:pPr marL="0" lvl="0" indent="457200" algn="just" rtl="0">
              <a:lnSpc>
                <a:spcPct val="200000"/>
              </a:lnSpc>
              <a:spcBef>
                <a:spcPts val="0"/>
              </a:spcBef>
              <a:spcAft>
                <a:spcPts val="0"/>
              </a:spcAft>
              <a:buClr>
                <a:schemeClr val="dk1"/>
              </a:buClr>
              <a:buSzPts val="1100"/>
              <a:buFont typeface="Arial" panose="020B0604020202020204"/>
              <a:buNone/>
            </a:pPr>
            <a:r>
              <a:rPr lang="en-GB" sz="1400">
                <a:latin typeface="Arial" panose="020B0604020202020204"/>
                <a:ea typeface="Arial" panose="020B0604020202020204"/>
                <a:cs typeface="Arial" panose="020B0604020202020204"/>
                <a:sym typeface="Arial" panose="020B0604020202020204"/>
              </a:rPr>
              <a:t> </a:t>
            </a:r>
            <a:r>
              <a:rPr lang="en-GB" sz="1400">
                <a:latin typeface="Times New Roman" panose="02020603050405020304" charset="0"/>
                <a:ea typeface="Arial" panose="020B0604020202020204"/>
                <a:cs typeface="Times New Roman" panose="02020603050405020304" charset="0"/>
                <a:sym typeface="Arial" panose="020B0604020202020204"/>
              </a:rPr>
              <a:t>In recent years technology has increased and the farming techniques have improved a lot. The machinery is making farming easy. Every farmer can’t afford machinery. When the crop farming is seasonal, farmers don’t require a machine throughout the year. So instead of buying machinery, borrowing for rent is preferable. Sometimes the farmer needs the labour for farming, in that case calling the labour when the farmer needed is preferable. To make machinery and labour available for farmers as per farmer request, We are building the website with four modules named as administrator, machinery provider, labour provider and farmer. </a:t>
            </a:r>
            <a:endParaRPr sz="1400">
              <a:latin typeface="Times New Roman" panose="02020603050405020304" charset="0"/>
              <a:cs typeface="Times New Roman" panose="02020603050405020304" charset="0"/>
            </a:endParaRPr>
          </a:p>
          <a:p>
            <a:pPr marL="0" lvl="0" indent="457200" algn="just" rtl="0">
              <a:lnSpc>
                <a:spcPct val="200000"/>
              </a:lnSpc>
              <a:spcBef>
                <a:spcPts val="0"/>
              </a:spcBef>
              <a:spcAft>
                <a:spcPts val="0"/>
              </a:spcAft>
              <a:buClr>
                <a:schemeClr val="dk1"/>
              </a:buClr>
              <a:buSzPts val="1100"/>
              <a:buFont typeface="Arial" panose="020B0604020202020204"/>
              <a:buNone/>
            </a:pPr>
            <a:endParaRPr sz="14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charset="0"/>
                <a:cs typeface="Times New Roman" panose="02020603050405020304" charset="0"/>
              </a:rPr>
              <a:t>Collections</a:t>
            </a:r>
            <a:endParaRPr lang="en-US">
              <a:latin typeface="Times New Roman" panose="02020603050405020304" charset="0"/>
              <a:cs typeface="Times New Roman" panose="02020603050405020304" charset="0"/>
            </a:endParaRPr>
          </a:p>
        </p:txBody>
      </p:sp>
      <p:pic>
        <p:nvPicPr>
          <p:cNvPr id="33" name="image37.png"/>
          <p:cNvPicPr preferRelativeResize="0">
            <a:picLocks noChangeAspect="1"/>
          </p:cNvPicPr>
          <p:nvPr>
            <p:ph idx="1"/>
          </p:nvPr>
        </p:nvPicPr>
        <p:blipFill>
          <a:blip r:embed="rId1"/>
          <a:srcRect/>
          <a:stretch>
            <a:fillRect/>
          </a:stretch>
        </p:blipFill>
        <p:spPr>
          <a:xfrm>
            <a:off x="1035050" y="579755"/>
            <a:ext cx="6059805" cy="42557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charset="0"/>
                <a:cs typeface="Times New Roman" panose="02020603050405020304" charset="0"/>
              </a:rPr>
              <a:t>Technology</a:t>
            </a:r>
            <a:endParaRPr lang="en-US">
              <a:latin typeface="Times New Roman" panose="02020603050405020304" charset="0"/>
              <a:cs typeface="Times New Roman" panose="02020603050405020304" charset="0"/>
            </a:endParaRPr>
          </a:p>
        </p:txBody>
      </p:sp>
      <p:pic>
        <p:nvPicPr>
          <p:cNvPr id="9" name="Picture 2"/>
          <p:cNvPicPr>
            <a:picLocks noChangeAspect="1" noChangeArrowheads="1"/>
          </p:cNvPicPr>
          <p:nvPr>
            <p:ph sz="half" idx="1"/>
          </p:nvPr>
        </p:nvPicPr>
        <p:blipFill>
          <a:blip r:embed="rId1">
            <a:extLst>
              <a:ext uri="{28A0092B-C50C-407E-A947-70E740481C1C}">
                <a14:useLocalDpi xmlns:a14="http://schemas.microsoft.com/office/drawing/2010/main" val="0"/>
              </a:ext>
            </a:extLst>
          </a:blip>
          <a:stretch>
            <a:fillRect/>
          </a:stretch>
        </p:blipFill>
        <p:spPr bwMode="auto">
          <a:xfrm>
            <a:off x="2247900" y="3260725"/>
            <a:ext cx="4038600" cy="1088390"/>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descr="pycharm-icon"/>
          <p:cNvPicPr>
            <a:picLocks noChangeAspect="1"/>
          </p:cNvPicPr>
          <p:nvPr>
            <p:ph sz="half" idx="2"/>
          </p:nvPr>
        </p:nvPicPr>
        <p:blipFill>
          <a:blip r:embed="rId2"/>
          <a:stretch>
            <a:fillRect/>
          </a:stretch>
        </p:blipFill>
        <p:spPr>
          <a:xfrm>
            <a:off x="3232785" y="1170940"/>
            <a:ext cx="1818005" cy="18180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Admin</a:t>
            </a:r>
            <a:endParaRPr lang="en-GB">
              <a:latin typeface="Times New Roman" panose="02020603050405020304" charset="0"/>
              <a:cs typeface="Times New Roman" panose="02020603050405020304" charset="0"/>
            </a:endParaRPr>
          </a:p>
        </p:txBody>
      </p:sp>
      <p:sp>
        <p:nvSpPr>
          <p:cNvPr id="89" name="Google Shape;89;p18"/>
          <p:cNvSpPr txBox="1"/>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administrator gets login </a:t>
            </a:r>
            <a:r>
              <a:rPr lang="en-US" altLang="en-GB" sz="1400">
                <a:latin typeface="Times New Roman" panose="02020603050405020304" charset="0"/>
                <a:ea typeface="Arial" panose="020B0604020202020204"/>
                <a:cs typeface="Times New Roman" panose="02020603050405020304" charset="0"/>
                <a:sym typeface="Arial" panose="020B0604020202020204"/>
              </a:rPr>
              <a:t>with</a:t>
            </a:r>
            <a:r>
              <a:rPr lang="en-GB" sz="1400">
                <a:latin typeface="Times New Roman" panose="02020603050405020304" charset="0"/>
                <a:ea typeface="Arial" panose="020B0604020202020204"/>
                <a:cs typeface="Times New Roman" panose="02020603050405020304" charset="0"/>
                <a:sym typeface="Arial" panose="020B0604020202020204"/>
              </a:rPr>
              <a:t> default credentials.</a:t>
            </a:r>
            <a:endParaRPr sz="14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administrator views the machinery provider and authorises the machinery provider.</a:t>
            </a:r>
            <a:endParaRPr sz="14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administrator views the machinery provider and authorises the labour provider.</a:t>
            </a:r>
            <a:endParaRPr sz="1400">
              <a:latin typeface="Times New Roman" panose="02020603050405020304" charset="0"/>
              <a:ea typeface="Arial" panose="020B0604020202020204"/>
              <a:cs typeface="Times New Roman" panose="02020603050405020304" charset="0"/>
              <a:sym typeface="Arial" panose="020B0604020202020204"/>
            </a:endParaRPr>
          </a:p>
          <a:p>
            <a:pPr marL="0" lvl="0" indent="0" algn="l" rtl="0">
              <a:spcBef>
                <a:spcPts val="0"/>
              </a:spcBef>
              <a:spcAft>
                <a:spcPts val="1200"/>
              </a:spcAft>
              <a:buNone/>
            </a:pPr>
            <a:endParaRPr sz="14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Machinery Provider</a:t>
            </a:r>
            <a:endParaRPr lang="en-GB">
              <a:latin typeface="Times New Roman" panose="02020603050405020304" charset="0"/>
              <a:cs typeface="Times New Roman" panose="02020603050405020304" charset="0"/>
            </a:endParaRPr>
          </a:p>
        </p:txBody>
      </p:sp>
      <p:sp>
        <p:nvSpPr>
          <p:cNvPr id="95" name="Google Shape;95;p19"/>
          <p:cNvSpPr txBox="1"/>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Arial" panose="020B0604020202020204"/>
              <a:buChar char="●"/>
            </a:pPr>
            <a:r>
              <a:rPr lang="en-GB" sz="1300">
                <a:latin typeface="Times New Roman" panose="02020603050405020304" charset="0"/>
                <a:ea typeface="Arial" panose="020B0604020202020204"/>
                <a:cs typeface="Times New Roman" panose="02020603050405020304" charset="0"/>
                <a:sym typeface="Arial" panose="020B0604020202020204"/>
              </a:rPr>
              <a:t>The machinery provider gets login with the details like username and password only approval of the account by the administrator.</a:t>
            </a:r>
            <a:endParaRPr sz="13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150000"/>
              </a:lnSpc>
              <a:spcBef>
                <a:spcPts val="0"/>
              </a:spcBef>
              <a:spcAft>
                <a:spcPts val="0"/>
              </a:spcAft>
              <a:buSzPts val="1400"/>
              <a:buFont typeface="Arial" panose="020B0604020202020204"/>
              <a:buChar char="●"/>
            </a:pPr>
            <a:r>
              <a:rPr lang="en-GB" sz="1300">
                <a:latin typeface="Times New Roman" panose="02020603050405020304" charset="0"/>
                <a:ea typeface="Arial" panose="020B0604020202020204"/>
                <a:cs typeface="Times New Roman" panose="02020603050405020304" charset="0"/>
                <a:sym typeface="Arial" panose="020B0604020202020204"/>
              </a:rPr>
              <a:t>After getting logged in the machinery provider will be the driver for the machinery.</a:t>
            </a:r>
            <a:endParaRPr sz="13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150000"/>
              </a:lnSpc>
              <a:spcBef>
                <a:spcPts val="0"/>
              </a:spcBef>
              <a:spcAft>
                <a:spcPts val="0"/>
              </a:spcAft>
              <a:buSzPts val="1400"/>
              <a:buFont typeface="Arial" panose="020B0604020202020204"/>
              <a:buChar char="●"/>
            </a:pPr>
            <a:r>
              <a:rPr lang="en-GB" sz="1300">
                <a:latin typeface="Times New Roman" panose="02020603050405020304" charset="0"/>
                <a:ea typeface="Arial" panose="020B0604020202020204"/>
                <a:cs typeface="Times New Roman" panose="02020603050405020304" charset="0"/>
                <a:sym typeface="Arial" panose="020B0604020202020204"/>
              </a:rPr>
              <a:t>The machinery provider can view the driver.</a:t>
            </a:r>
            <a:endParaRPr sz="13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150000"/>
              </a:lnSpc>
              <a:spcBef>
                <a:spcPts val="0"/>
              </a:spcBef>
              <a:spcAft>
                <a:spcPts val="0"/>
              </a:spcAft>
              <a:buSzPts val="1400"/>
              <a:buFont typeface="Arial" panose="020B0604020202020204"/>
              <a:buChar char="●"/>
            </a:pPr>
            <a:r>
              <a:rPr lang="en-GB" sz="1300">
                <a:latin typeface="Times New Roman" panose="02020603050405020304" charset="0"/>
                <a:ea typeface="Arial" panose="020B0604020202020204"/>
                <a:cs typeface="Times New Roman" panose="02020603050405020304" charset="0"/>
                <a:sym typeface="Arial" panose="020B0604020202020204"/>
              </a:rPr>
              <a:t>The machinery provider adds the available machinery into the database.</a:t>
            </a:r>
            <a:endParaRPr sz="13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150000"/>
              </a:lnSpc>
              <a:spcBef>
                <a:spcPts val="0"/>
              </a:spcBef>
              <a:spcAft>
                <a:spcPts val="0"/>
              </a:spcAft>
              <a:buSzPts val="1400"/>
              <a:buFont typeface="Arial" panose="020B0604020202020204"/>
              <a:buChar char="●"/>
            </a:pPr>
            <a:r>
              <a:rPr lang="en-GB" sz="1300">
                <a:latin typeface="Times New Roman" panose="02020603050405020304" charset="0"/>
                <a:ea typeface="Arial" panose="020B0604020202020204"/>
                <a:cs typeface="Times New Roman" panose="02020603050405020304" charset="0"/>
                <a:sym typeface="Arial" panose="020B0604020202020204"/>
              </a:rPr>
              <a:t>The machinery provider can view the machinery added to the database.</a:t>
            </a:r>
            <a:endParaRPr sz="13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150000"/>
              </a:lnSpc>
              <a:spcBef>
                <a:spcPts val="0"/>
              </a:spcBef>
              <a:spcAft>
                <a:spcPts val="0"/>
              </a:spcAft>
              <a:buSzPts val="1400"/>
              <a:buFont typeface="Arial" panose="020B0604020202020204"/>
              <a:buChar char="●"/>
            </a:pPr>
            <a:r>
              <a:rPr lang="en-GB" sz="1300">
                <a:latin typeface="Times New Roman" panose="02020603050405020304" charset="0"/>
                <a:ea typeface="Arial" panose="020B0604020202020204"/>
                <a:cs typeface="Times New Roman" panose="02020603050405020304" charset="0"/>
                <a:sym typeface="Arial" panose="020B0604020202020204"/>
              </a:rPr>
              <a:t>The machinery provider can view the machinery booking.</a:t>
            </a:r>
            <a:endParaRPr sz="13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150000"/>
              </a:lnSpc>
              <a:spcBef>
                <a:spcPts val="0"/>
              </a:spcBef>
              <a:spcAft>
                <a:spcPts val="0"/>
              </a:spcAft>
              <a:buSzPts val="1400"/>
              <a:buFont typeface="Arial" panose="020B0604020202020204"/>
              <a:buChar char="●"/>
            </a:pPr>
            <a:r>
              <a:rPr lang="en-GB" sz="1300">
                <a:latin typeface="Times New Roman" panose="02020603050405020304" charset="0"/>
                <a:ea typeface="Arial" panose="020B0604020202020204"/>
                <a:cs typeface="Times New Roman" panose="02020603050405020304" charset="0"/>
                <a:sym typeface="Arial" panose="020B0604020202020204"/>
              </a:rPr>
              <a:t>The machinery provider views the booking, the machinery provider has the choice to approve the bookings or reject the bookings based on the availability of machinery.</a:t>
            </a:r>
            <a:endParaRPr sz="13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150000"/>
              </a:lnSpc>
              <a:spcBef>
                <a:spcPts val="0"/>
              </a:spcBef>
              <a:spcAft>
                <a:spcPts val="0"/>
              </a:spcAft>
              <a:buSzPts val="1400"/>
              <a:buFont typeface="Arial" panose="020B0604020202020204"/>
              <a:buChar char="●"/>
            </a:pPr>
            <a:r>
              <a:rPr lang="en-GB" sz="1300">
                <a:latin typeface="Times New Roman" panose="02020603050405020304" charset="0"/>
                <a:ea typeface="Arial" panose="020B0604020202020204"/>
                <a:cs typeface="Times New Roman" panose="02020603050405020304" charset="0"/>
                <a:sym typeface="Arial" panose="020B0604020202020204"/>
              </a:rPr>
              <a:t>If the farmer requires the driver then the machinery provider allots the driver and approves the booking.</a:t>
            </a:r>
            <a:endParaRPr sz="1300">
              <a:latin typeface="Times New Roman" panose="02020603050405020304" charset="0"/>
              <a:ea typeface="Arial" panose="020B0604020202020204"/>
              <a:cs typeface="Times New Roman" panose="02020603050405020304" charset="0"/>
              <a:sym typeface="Arial" panose="020B0604020202020204"/>
            </a:endParaRPr>
          </a:p>
          <a:p>
            <a:pPr marL="0" lvl="0" indent="0" algn="l" rtl="0">
              <a:spcBef>
                <a:spcPts val="0"/>
              </a:spcBef>
              <a:spcAft>
                <a:spcPts val="1200"/>
              </a:spcAft>
              <a:buNone/>
            </a:pPr>
            <a:endParaRPr sz="1000">
              <a:latin typeface="Times New Roman" panose="02020603050405020304" charset="0"/>
              <a:ea typeface="Arial" panose="020B0604020202020204"/>
              <a:cs typeface="Times New Roman" panose="02020603050405020304" charset="0"/>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Labour Provider</a:t>
            </a:r>
            <a:endParaRPr lang="en-GB">
              <a:latin typeface="Times New Roman" panose="02020603050405020304" charset="0"/>
              <a:cs typeface="Times New Roman" panose="02020603050405020304" charset="0"/>
            </a:endParaRPr>
          </a:p>
        </p:txBody>
      </p:sp>
      <p:sp>
        <p:nvSpPr>
          <p:cNvPr id="101" name="Google Shape;101;p20"/>
          <p:cNvSpPr txBox="1"/>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labour provider gets login after the verification of the account by the administrator.</a:t>
            </a:r>
            <a:endParaRPr sz="14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After getting logged in the labour provider can view the profile.</a:t>
            </a:r>
            <a:endParaRPr sz="14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labour provider can view the bookings, the labour provider can accept or reject the bookings.</a:t>
            </a:r>
            <a:endParaRPr sz="14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labour provider can view the history.</a:t>
            </a:r>
            <a:endParaRPr sz="1400">
              <a:latin typeface="Times New Roman" panose="02020603050405020304" charset="0"/>
              <a:ea typeface="Arial" panose="020B0604020202020204"/>
              <a:cs typeface="Times New Roman" panose="02020603050405020304" charset="0"/>
              <a:sym typeface="Arial" panose="020B0604020202020204"/>
            </a:endParaRPr>
          </a:p>
          <a:p>
            <a:pPr marL="0" lvl="0" indent="0" algn="l" rtl="0">
              <a:spcBef>
                <a:spcPts val="0"/>
              </a:spcBef>
              <a:spcAft>
                <a:spcPts val="1200"/>
              </a:spcAft>
              <a:buNone/>
            </a:pPr>
            <a:endParaRPr sz="14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Farmer</a:t>
            </a:r>
            <a:endParaRPr lang="en-GB">
              <a:latin typeface="Times New Roman" panose="02020603050405020304" charset="0"/>
              <a:cs typeface="Times New Roman" panose="02020603050405020304" charset="0"/>
            </a:endParaRPr>
          </a:p>
        </p:txBody>
      </p:sp>
      <p:sp>
        <p:nvSpPr>
          <p:cNvPr id="107" name="Google Shape;107;p21"/>
          <p:cNvSpPr txBox="1"/>
          <p:nvPr>
            <p:ph type="body" idx="1"/>
          </p:nvPr>
        </p:nvSpPr>
        <p:spPr>
          <a:xfrm>
            <a:off x="311700" y="1171600"/>
            <a:ext cx="8520600" cy="3397200"/>
          </a:xfrm>
          <a:prstGeom prst="rect">
            <a:avLst/>
          </a:prstGeom>
        </p:spPr>
        <p:txBody>
          <a:bodyPr spcFirstLastPara="1" wrap="square" lIns="91425" tIns="91425" rIns="91425" bIns="91425" anchor="t" anchorCtr="0">
            <a:normAutofit fontScale="90000" lnSpcReduction="20000"/>
          </a:bodyPr>
          <a:lstStyle/>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farmer gets registration before login.</a:t>
            </a:r>
            <a:endParaRPr sz="14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farmer gets login with the details like email and password.</a:t>
            </a:r>
            <a:endParaRPr sz="14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farmer can view the available machinery and book the machinery by selecting the from date to date and driver requirement.</a:t>
            </a:r>
            <a:endParaRPr sz="14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After selecting the booking date and driver requirement the farmer can view the details and can confirm  booking.</a:t>
            </a:r>
            <a:endParaRPr sz="14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farmer can view the available labour providers and make booking by selecting from date to date, male count and female count.</a:t>
            </a:r>
            <a:endParaRPr sz="14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farmer can view billing details and make it confirm.</a:t>
            </a:r>
            <a:endParaRPr sz="1400">
              <a:latin typeface="Times New Roman" panose="02020603050405020304" charset="0"/>
              <a:ea typeface="Arial" panose="020B0604020202020204"/>
              <a:cs typeface="Times New Roman" panose="02020603050405020304" charset="0"/>
              <a:sym typeface="Arial" panose="020B0604020202020204"/>
            </a:endParaRPr>
          </a:p>
          <a:p>
            <a:pPr marL="457200" lvl="0" indent="-317500" algn="l" rtl="0">
              <a:lnSpc>
                <a:spcPct val="200000"/>
              </a:lnSpc>
              <a:spcBef>
                <a:spcPts val="0"/>
              </a:spcBef>
              <a:spcAft>
                <a:spcPts val="0"/>
              </a:spcAft>
              <a:buSzPts val="1400"/>
              <a:buFont typeface="Arial" panose="020B0604020202020204"/>
              <a:buChar char="●"/>
            </a:pPr>
            <a:r>
              <a:rPr lang="en-GB" sz="1400">
                <a:latin typeface="Times New Roman" panose="02020603050405020304" charset="0"/>
                <a:ea typeface="Arial" panose="020B0604020202020204"/>
                <a:cs typeface="Times New Roman" panose="02020603050405020304" charset="0"/>
                <a:sym typeface="Arial" panose="020B0604020202020204"/>
              </a:rPr>
              <a:t>The farmer can view the bookings and the farmer can give reviews and ratings for the booking.</a:t>
            </a:r>
            <a:endParaRPr sz="140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Admin Login</a:t>
            </a:r>
            <a:endParaRPr lang="en-GB">
              <a:latin typeface="Times New Roman" panose="02020603050405020304" charset="0"/>
              <a:cs typeface="Times New Roman" panose="02020603050405020304" charset="0"/>
            </a:endParaRPr>
          </a:p>
        </p:txBody>
      </p:sp>
      <p:sp>
        <p:nvSpPr>
          <p:cNvPr id="136" name="Google Shape;136;p26"/>
          <p:cNvSpPr txBox="1"/>
          <p:nvPr>
            <p:ph type="body" idx="1"/>
          </p:nvPr>
        </p:nvSpPr>
        <p:spPr>
          <a:xfrm>
            <a:off x="311785" y="1171575"/>
            <a:ext cx="7034530" cy="376364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37" name="Google Shape;137;p26"/>
          <p:cNvPicPr preferRelativeResize="0"/>
          <p:nvPr/>
        </p:nvPicPr>
        <p:blipFill>
          <a:blip r:embed="rId1"/>
          <a:stretch>
            <a:fillRect/>
          </a:stretch>
        </p:blipFill>
        <p:spPr>
          <a:xfrm>
            <a:off x="311785" y="1171575"/>
            <a:ext cx="7033895" cy="3763645"/>
          </a:xfrm>
          <a:prstGeom prst="rect">
            <a:avLst/>
          </a:prstGeom>
          <a:noFill/>
          <a:ln>
            <a:noFill/>
          </a:ln>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2779</Words>
  <Application>WPS Presentation</Application>
  <PresentationFormat/>
  <Paragraphs>69</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Arial</vt:lpstr>
      <vt:lpstr>SimSun</vt:lpstr>
      <vt:lpstr>Wingdings</vt:lpstr>
      <vt:lpstr>Arial</vt:lpstr>
      <vt:lpstr>Times New Roman</vt:lpstr>
      <vt:lpstr>Microsoft YaHei</vt:lpstr>
      <vt:lpstr>Arial Unicode MS</vt:lpstr>
      <vt:lpstr>Blue Waves</vt:lpstr>
      <vt:lpstr>Modern Agriculture</vt:lpstr>
      <vt:lpstr>Overview</vt:lpstr>
      <vt:lpstr>Collections</vt:lpstr>
      <vt:lpstr>Technology</vt:lpstr>
      <vt:lpstr>Admin</vt:lpstr>
      <vt:lpstr>Machinery Provider</vt:lpstr>
      <vt:lpstr>Labour Provider</vt:lpstr>
      <vt:lpstr>Farmer</vt:lpstr>
      <vt:lpstr>Admin Login</vt:lpstr>
      <vt:lpstr>View Machinery Provider</vt:lpstr>
      <vt:lpstr>View Labour Provider</vt:lpstr>
      <vt:lpstr>Machinery Provider Login</vt:lpstr>
      <vt:lpstr>Add Driver</vt:lpstr>
      <vt:lpstr>Add Machinery</vt:lpstr>
      <vt:lpstr>Labour Provider Login</vt:lpstr>
      <vt:lpstr>Farmer Login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Agriculture</dc:title>
  <dc:creator/>
  <cp:lastModifiedBy>doppa</cp:lastModifiedBy>
  <cp:revision>19</cp:revision>
  <dcterms:created xsi:type="dcterms:W3CDTF">2022-12-06T01:44:00Z</dcterms:created>
  <dcterms:modified xsi:type="dcterms:W3CDTF">2022-12-06T14:44:21Z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4CF8209962664E849E128F0F3DA51AAE</vt:lpwstr>
  </property>
  <property fmtid="{D5CDD505-2E9C-101B-9397-08002B2CF9AE}" pid="3" name="KSOProductBuildVer">
    <vt:lpwstr>1033-11.2.0.11417</vt:lpwstr>
  </property>
</Properties>
</file>